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95" r:id="rId3"/>
    <p:sldId id="296" r:id="rId4"/>
    <p:sldId id="257" r:id="rId5"/>
    <p:sldId id="284" r:id="rId6"/>
    <p:sldId id="285" r:id="rId7"/>
    <p:sldId id="292" r:id="rId8"/>
    <p:sldId id="286" r:id="rId9"/>
    <p:sldId id="293" r:id="rId10"/>
    <p:sldId id="294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5143500" type="screen16x9"/>
  <p:notesSz cx="6761163" cy="9942513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Roboto Slab" panose="020B0604020202020204" charset="0"/>
      <p:regular r:id="rId24"/>
      <p:bold r:id="rId25"/>
    </p:embeddedFont>
    <p:embeddedFont>
      <p:font typeface="Aharoni" panose="020B0604020202020204" charset="-79"/>
      <p:bold r:id="rId26"/>
    </p:embeddedFont>
    <p:embeddedFont>
      <p:font typeface="Chiv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080"/>
    <a:srgbClr val="C4E6E6"/>
    <a:srgbClr val="B2E282"/>
    <a:srgbClr val="FFFF99"/>
    <a:srgbClr val="963A92"/>
    <a:srgbClr val="018D72"/>
    <a:srgbClr val="FFFFCC"/>
    <a:srgbClr val="87C7D9"/>
    <a:srgbClr val="CCFFCC"/>
    <a:srgbClr val="01A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1139746-484A-4F92-B0BD-B6926064FB0F}">
  <a:tblStyle styleId="{61139746-484A-4F92-B0BD-B6926064F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3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21444965486766"/>
          <c:y val="0.13126700411963024"/>
          <c:w val="0.56440589429655474"/>
          <c:h val="0.8062331497081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explosion val="8"/>
            <c:spPr>
              <a:solidFill>
                <a:srgbClr val="87C7D9"/>
              </a:solidFill>
            </c:spPr>
          </c:dPt>
          <c:dPt>
            <c:idx val="1"/>
            <c:bubble3D val="0"/>
            <c:spPr>
              <a:solidFill>
                <a:srgbClr val="C4E6E6"/>
              </a:solidFill>
            </c:spPr>
          </c:dPt>
          <c:dPt>
            <c:idx val="2"/>
            <c:bubble3D val="0"/>
            <c:spPr>
              <a:solidFill>
                <a:srgbClr val="FF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862,9 млн. руб</c:v>
                </c:pt>
                <c:pt idx="1">
                  <c:v>Неналоговые доходы                     177,2 млн.руб</c:v>
                </c:pt>
                <c:pt idx="2">
                  <c:v>Безвозмездные поступления                      661,5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862.9</c:v>
                </c:pt>
                <c:pt idx="1">
                  <c:v>177.2</c:v>
                </c:pt>
                <c:pt idx="2">
                  <c:v>661.5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0443566379691873E-2"/>
          <c:y val="0.31955906321114569"/>
          <c:w val="0.38401459491750456"/>
          <c:h val="0.57030912732655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92892410861458"/>
          <c:y val="9.0631865332541139E-2"/>
          <c:w val="0.42636587737974474"/>
          <c:h val="0.88468924086866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768111375603075E-2"/>
                  <c:y val="9.656124830358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                                   327,8 млн.руб</c:v>
                </c:pt>
                <c:pt idx="1">
                  <c:v>Земельный налог                329,6 млн.руб</c:v>
                </c:pt>
                <c:pt idx="2">
                  <c:v>Аренда земли и имущества  156 млн.руб</c:v>
                </c:pt>
                <c:pt idx="3">
                  <c:v>УСН                                      135,4 млн.руб</c:v>
                </c:pt>
                <c:pt idx="4">
                  <c:v>ЕНВД                                      31,1 млн.руб</c:v>
                </c:pt>
                <c:pt idx="5">
                  <c:v>Прочие доходы                      60,4 млн.руб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327.8</c:v>
                </c:pt>
                <c:pt idx="1">
                  <c:v>329.6</c:v>
                </c:pt>
                <c:pt idx="2">
                  <c:v>155.69999999999999</c:v>
                </c:pt>
                <c:pt idx="3">
                  <c:v>135.4</c:v>
                </c:pt>
                <c:pt idx="4">
                  <c:v>31.1</c:v>
                </c:pt>
                <c:pt idx="5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7.2282496844612897E-3"/>
          <c:y val="0.31955906321114569"/>
          <c:w val="0.52596227923673322"/>
          <c:h val="0.61634152812734277"/>
        </c:manualLayout>
      </c:layout>
      <c:overlay val="0"/>
      <c:txPr>
        <a:bodyPr/>
        <a:lstStyle/>
        <a:p>
          <a:pPr>
            <a:defRPr sz="16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205A59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87C7D9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</c:v>
                </c:pt>
                <c:pt idx="1">
                  <c:v>6180</c:v>
                </c:pt>
                <c:pt idx="2">
                  <c:v>1084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CC"/>
              </a:solidFill>
            </c:spPr>
          </c:dPt>
          <c:dPt>
            <c:idx val="1"/>
            <c:bubble3D val="0"/>
            <c:spPr>
              <a:solidFill>
                <a:srgbClr val="87C7D9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CC"/>
              </a:solidFill>
            </c:spPr>
          </c:dPt>
          <c:dPt>
            <c:idx val="1"/>
            <c:bubble3D val="0"/>
            <c:spPr>
              <a:solidFill>
                <a:srgbClr val="87C7D9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13" name="Группа 12"/>
        <cdr:cNvGrpSpPr/>
      </cdr:nvGrpSpPr>
      <cdr:grpSpPr>
        <a:xfrm xmlns:a="http://schemas.openxmlformats.org/drawingml/2006/main">
          <a:off x="144016" y="504045"/>
          <a:ext cx="1872208" cy="2016235"/>
          <a:chOff x="93216" y="453256"/>
          <a:chExt cx="1872208" cy="2016224"/>
        </a:xfrm>
      </cdr:grpSpPr>
      <cdr:sp macro="" textlink="">
        <cdr:nvSpPr>
          <cdr:cNvPr id="14" name="TextBox 2"/>
          <cdr:cNvSpPr txBox="1"/>
        </cdr:nvSpPr>
        <cdr:spPr>
          <a:xfrm xmlns:a="http://schemas.openxmlformats.org/drawingml/2006/main">
            <a:off x="1245344" y="4532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855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93216" y="5252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084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1317352" y="21814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6 175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597272" y="1413358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8 114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170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25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7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0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01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16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9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635080"/>
            </a:gs>
            <a:gs pos="100000">
              <a:srgbClr val="C4E6E6"/>
            </a:gs>
          </a:gsLst>
          <a:lin ang="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ko.kotel@yandex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323528" y="1347614"/>
            <a:ext cx="8147248" cy="213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Бюджет 2021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 плановый период 2022 - 2023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451596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Городской округ Котельники Московской области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2546"/>
            <a:ext cx="7067128" cy="1728192"/>
          </a:xfrm>
        </p:spPr>
        <p:txBody>
          <a:bodyPr/>
          <a:lstStyle/>
          <a:p>
            <a:r>
              <a:rPr lang="ru-RU" sz="2000" dirty="0"/>
              <a:t>Предоставление налоговых льгот физическим лицам на территории городского округа Котельники Московской области  (выпадающие доходы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тыс</a:t>
            </a:r>
            <a:r>
              <a:rPr lang="ru-RU" sz="2000" dirty="0"/>
              <a:t>. руб.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958713"/>
              </p:ext>
            </p:extLst>
          </p:nvPr>
        </p:nvGraphicFramePr>
        <p:xfrm>
          <a:off x="215516" y="1471180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68724"/>
              </p:ext>
            </p:extLst>
          </p:nvPr>
        </p:nvGraphicFramePr>
        <p:xfrm>
          <a:off x="3167844" y="1471180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311860" y="1975236"/>
            <a:ext cx="1872208" cy="2016224"/>
            <a:chOff x="144016" y="504056"/>
            <a:chExt cx="1872208" cy="2016224"/>
          </a:xfrm>
        </p:grpSpPr>
        <p:sp>
          <p:nvSpPr>
            <p:cNvPr id="10" name="TextBox 2"/>
            <p:cNvSpPr txBox="1"/>
            <p:nvPr/>
          </p:nvSpPr>
          <p:spPr>
            <a:xfrm>
              <a:off x="1152128" y="504056"/>
              <a:ext cx="576064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931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1 181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6 728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648072" y="1464158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8 840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536" y="4227934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образования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404258"/>
              </p:ext>
            </p:extLst>
          </p:nvPr>
        </p:nvGraphicFramePr>
        <p:xfrm>
          <a:off x="6120172" y="1471180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6264188" y="1961463"/>
            <a:ext cx="1872208" cy="2016224"/>
            <a:chOff x="144016" y="504056"/>
            <a:chExt cx="1872208" cy="2016224"/>
          </a:xfrm>
        </p:grpSpPr>
        <p:sp>
          <p:nvSpPr>
            <p:cNvPr id="18" name="TextBox 2"/>
            <p:cNvSpPr txBox="1"/>
            <p:nvPr/>
          </p:nvSpPr>
          <p:spPr>
            <a:xfrm>
              <a:off x="1152128" y="504056"/>
              <a:ext cx="576064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985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1 201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6 935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648072" y="1464158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9 121</a:t>
              </a:r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3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Структура расходов бюджета</a:t>
            </a:r>
            <a:endParaRPr sz="3000" dirty="0"/>
          </a:p>
        </p:txBody>
      </p:sp>
      <p:sp>
        <p:nvSpPr>
          <p:cNvPr id="296" name="Google Shape;296;p29"/>
          <p:cNvSpPr txBox="1"/>
          <p:nvPr/>
        </p:nvSpPr>
        <p:spPr>
          <a:xfrm>
            <a:off x="7276800" y="2119116"/>
            <a:ext cx="161568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МУНИЦИПАЛЬНЫЕ ПРОГРАММЫ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1 744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  <a:endParaRPr sz="800" dirty="0">
              <a:solidFill>
                <a:schemeClr val="accent5">
                  <a:lumMod val="50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cxnSp>
        <p:nvCxnSpPr>
          <p:cNvPr id="297" name="Google Shape;297;p29"/>
          <p:cNvCxnSpPr/>
          <p:nvPr/>
        </p:nvCxnSpPr>
        <p:spPr>
          <a:xfrm flipH="1">
            <a:off x="6149630" y="2862081"/>
            <a:ext cx="85755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2555776" y="4449645"/>
            <a:ext cx="171510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9"/>
          <p:cNvSpPr txBox="1"/>
          <p:nvPr/>
        </p:nvSpPr>
        <p:spPr>
          <a:xfrm>
            <a:off x="569312" y="4048270"/>
            <a:ext cx="1867200" cy="8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НЕПРОГРАММНЫЕ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РАСХОДЫ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 53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50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684030" y="4083918"/>
            <a:ext cx="2472147" cy="716298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602C5C">
                  <a:shade val="30000"/>
                  <a:satMod val="115000"/>
                </a:srgbClr>
              </a:gs>
              <a:gs pos="50000">
                <a:srgbClr val="602C5C">
                  <a:shade val="67500"/>
                  <a:satMod val="115000"/>
                </a:srgbClr>
              </a:gs>
              <a:gs pos="100000">
                <a:srgbClr val="602C5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684031" y="1457925"/>
            <a:ext cx="2472146" cy="2808312"/>
          </a:xfrm>
          <a:prstGeom prst="can">
            <a:avLst>
              <a:gd name="adj" fmla="val 13053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2718065"/>
            <a:ext cx="288032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483768" y="4305629"/>
            <a:ext cx="288032" cy="288032"/>
          </a:xfrm>
          <a:prstGeom prst="ellipse">
            <a:avLst/>
          </a:prstGeom>
          <a:solidFill>
            <a:srgbClr val="6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107504" y="-28105"/>
            <a:ext cx="8075240" cy="1042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Расходы бюджета в разрезе муниципальных программ</a:t>
            </a:r>
            <a:endParaRPr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38530"/>
              </p:ext>
            </p:extLst>
          </p:nvPr>
        </p:nvGraphicFramePr>
        <p:xfrm>
          <a:off x="251520" y="952811"/>
          <a:ext cx="8640959" cy="3982625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704297"/>
                <a:gridCol w="1512550"/>
                <a:gridCol w="1512550"/>
                <a:gridCol w="1399776"/>
                <a:gridCol w="1511786"/>
              </a:tblGrid>
              <a:tr h="23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программы 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2020год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87C7D9"/>
                    </a:solidFill>
                  </a:tcPr>
                </a:tc>
              </a:tr>
              <a:tr h="137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«Здравоохранение»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3 979,0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5 316,0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0</a:t>
                      </a: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«Культура»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84 564,0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83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598,7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76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540,7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126 540,7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«Образование»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665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051,0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703 176,9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741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986,6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701 555,9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22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058,4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30 289,5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29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802,9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30 252,9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«Спорт»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131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729,2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138 086,0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134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429,0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144 429,0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сельского хозяйства»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1 215,0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603,0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«Экология и окружающая среда»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230,0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550,0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1 550,0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1 550,0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123,4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36 595,0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502</a:t>
                      </a: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35 502,0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«Жилище»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14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933,9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43 338,8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345</a:t>
                      </a: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15 043,0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инженерной инфраструктуры и </a:t>
                      </a:r>
                      <a:r>
                        <a:rPr lang="ru-RU" sz="7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965,0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8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015,3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2 975,3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2 975,3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342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620,0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290 733,9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294401,9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296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349,9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406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23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045,3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24 343,7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20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099,7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19 83</a:t>
                      </a: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968,6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27 110,0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27 068,0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19 817,0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«Муниципальная программа «Цифровое муниципальное образование»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61 167,3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58 718,0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  <a:r>
                        <a:rPr lang="ru-RU" sz="7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002,0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57 120,0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«Архитектура и градостроительство»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911,0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5 245,7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945,1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945,1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172 588,7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285 341,0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167 700,00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235 899,0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Муниципальная программа «Строительство объектов социальной инфраструктуры»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1 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595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984,2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744 060,8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1 615 504,1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1 718</a:t>
                      </a:r>
                      <a:r>
                        <a:rPr lang="ru-RU" sz="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420,5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6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5496" y="51470"/>
            <a:ext cx="9108504" cy="830997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89744"/>
              </p:ext>
            </p:extLst>
          </p:nvPr>
        </p:nvGraphicFramePr>
        <p:xfrm>
          <a:off x="161257" y="882467"/>
          <a:ext cx="8856982" cy="4090889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426382"/>
                <a:gridCol w="1607650"/>
                <a:gridCol w="1607650"/>
                <a:gridCol w="1607650"/>
                <a:gridCol w="1607650"/>
              </a:tblGrid>
              <a:tr h="388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2020 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году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году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Возмещение расходов за </a:t>
                      </a:r>
                      <a:r>
                        <a:rPr lang="ru-RU" sz="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найм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поднайм</a:t>
                      </a: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2 700,0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5 316,0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11 985,0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11 </a:t>
                      </a: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725,0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2 002,0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1 227,8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12 663,0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25 734,0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2 055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2 064,0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2055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2 064,0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2355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18 475,00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1976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15 498,0</a:t>
                      </a:r>
                      <a:endParaRPr lang="ru-RU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539552" y="267494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Федеральные проекты реализуемые на территории города </a:t>
            </a:r>
            <a:br>
              <a:rPr lang="ru-RU" sz="2800" dirty="0" smtClean="0"/>
            </a:br>
            <a:r>
              <a:rPr lang="ru-RU" sz="2800" dirty="0" smtClean="0"/>
              <a:t>Котельники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67508"/>
            <a:ext cx="1968930" cy="27157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16088" y="2324154"/>
            <a:ext cx="5040560" cy="339980"/>
            <a:chOff x="3635896" y="1707654"/>
            <a:chExt cx="5040560" cy="339980"/>
          </a:xfrm>
        </p:grpSpPr>
        <p:sp>
          <p:nvSpPr>
            <p:cNvPr id="385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Цифровое государственное управление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44379" y="3723878"/>
            <a:ext cx="5040560" cy="618156"/>
            <a:chOff x="3635896" y="1568566"/>
            <a:chExt cx="5040560" cy="618156"/>
          </a:xfrm>
        </p:grpSpPr>
        <p:sp>
          <p:nvSpPr>
            <p:cNvPr id="15" name="Google Shape;385;p37"/>
            <p:cNvSpPr txBox="1"/>
            <p:nvPr/>
          </p:nvSpPr>
          <p:spPr>
            <a:xfrm>
              <a:off x="4211960" y="1568566"/>
              <a:ext cx="4464496" cy="618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Формирование комфортной городской среды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6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16088" y="2787774"/>
            <a:ext cx="5040560" cy="840122"/>
            <a:chOff x="3635896" y="1477344"/>
            <a:chExt cx="5040560" cy="840122"/>
          </a:xfrm>
        </p:grpSpPr>
        <p:sp>
          <p:nvSpPr>
            <p:cNvPr id="21" name="Google Shape;385;p37"/>
            <p:cNvSpPr txBox="1"/>
            <p:nvPr/>
          </p:nvSpPr>
          <p:spPr>
            <a:xfrm>
              <a:off x="4211960" y="1477344"/>
              <a:ext cx="4464496" cy="840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chemeClr val="accent5">
                      <a:lumMod val="75000"/>
                    </a:schemeClr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Содействие занятости женщин – создание условий дошкольного образования для детей в возрасте до трех лет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22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38235" y="3214209"/>
            <a:ext cx="2808312" cy="179991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  <a:alpha val="88000"/>
                </a:schemeClr>
              </a:gs>
              <a:gs pos="76000">
                <a:srgbClr val="FF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92536" y="3214209"/>
            <a:ext cx="2808312" cy="179991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  <a:alpha val="88000"/>
                </a:schemeClr>
              </a:gs>
              <a:gs pos="76000">
                <a:srgbClr val="FF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194808" y="0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dirty="0" smtClean="0"/>
              <a:t>Другие об</a:t>
            </a:r>
            <a:r>
              <a:rPr lang="ru-RU" sz="2800" dirty="0"/>
              <a:t>щ</a:t>
            </a:r>
            <a:r>
              <a:rPr lang="ru-RU" sz="2400" dirty="0" smtClean="0"/>
              <a:t>ественно значимые проекты, </a:t>
            </a:r>
            <a:r>
              <a:rPr lang="ru-RU" sz="2400" dirty="0"/>
              <a:t>реализуемые на территории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города</a:t>
            </a:r>
            <a:endParaRPr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4808" y="1156586"/>
            <a:ext cx="8661729" cy="3857533"/>
            <a:chOff x="323528" y="1174181"/>
            <a:chExt cx="8661729" cy="385753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74181"/>
              <a:ext cx="2808312" cy="190162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177039"/>
              <a:ext cx="2808312" cy="190162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967" y="1177039"/>
              <a:ext cx="2592288" cy="1901626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338824" y="3231804"/>
              <a:ext cx="8646433" cy="1799910"/>
              <a:chOff x="338824" y="3131606"/>
              <a:chExt cx="8646433" cy="179991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38824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75000"/>
                        <a:alpha val="88000"/>
                      </a:schemeClr>
                    </a:gs>
                    <a:gs pos="76000">
                      <a:srgbClr val="FFFFCC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55796" y="1783796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Благоустройство общественной территории «Пешеходная зона </a:t>
                  </a:r>
                </a:p>
                <a:p>
                  <a:pPr algn="ctr"/>
                  <a:r>
                    <a:rPr lang="ru-RU" b="1" dirty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в</a:t>
                  </a:r>
                  <a:r>
                    <a:rPr lang="ru-RU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 </a:t>
                  </a:r>
                  <a:r>
                    <a:rPr lang="ru-RU" b="1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мкр</a:t>
                  </a:r>
                  <a:r>
                    <a:rPr lang="ru-RU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. Силикат»</a:t>
                  </a:r>
                </a:p>
                <a:p>
                  <a:pPr algn="ctr"/>
                  <a:r>
                    <a:rPr lang="ru-RU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2021 год – 97,5 миллионов рублей</a:t>
                  </a:r>
                </a:p>
                <a:p>
                  <a:pPr algn="ctr"/>
                  <a:r>
                    <a:rPr lang="ru-RU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Candara" panose="020E0502030303020204" pitchFamily="34" charset="0"/>
                    </a:rPr>
                    <a:t>Окончание работ– 2021 год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411266" y="3231342"/>
                <a:ext cx="262829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Капитальный ремонт детского сада «</a:t>
                </a:r>
                <a:r>
                  <a:rPr lang="ru-RU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Семицветик</a:t>
                </a:r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»</a:t>
                </a: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2023 год – 50,0 миллионов рублей</a:t>
                </a: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Окончание работ– 2023 год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56965" y="3231342"/>
                <a:ext cx="262829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Капитальный ремонт Дома культуры «БЕЛАЯ ДАЧА»</a:t>
                </a: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2023 год – 50 </a:t>
                </a:r>
                <a:r>
                  <a:rPr lang="ru-RU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млн.руб</a:t>
                </a:r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2024 год – 237 255,2 </a:t>
                </a:r>
                <a:r>
                  <a:rPr lang="ru-RU" dirty="0" err="1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млн.руб</a:t>
                </a:r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ru-RU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  <a:latin typeface="Candara" panose="020E0502030303020204" pitchFamily="34" charset="0"/>
                  </a:rPr>
                  <a:t>Окончание работ– 2024 год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1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253432" y="339502"/>
            <a:ext cx="7355160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/>
              <a:t>Контактная информация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21171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140055, Московская область, г.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Котельники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ул. Дзержинское шоссе, д.5/4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8-495-554-45-08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8-495-559-31-11 (факс)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Управление финансов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8-495-559-97-55, 8-495-553-70-77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fko.kotel@yandex.ru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График работы финансового органа: 9:00 - 18:00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-пт.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Часы приема: 15:00 – 18:00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пн-пт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9125"/>
            <a:ext cx="1477088" cy="1872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935" y="2931790"/>
            <a:ext cx="576065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32" y="3494880"/>
            <a:ext cx="1077082" cy="64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0659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finances_kotel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600" y="3665229"/>
            <a:ext cx="201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vk.com/club168993124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548640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понятия</a:t>
            </a:r>
            <a:endParaRPr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97548" y="699542"/>
            <a:ext cx="8424936" cy="4233003"/>
            <a:chOff x="1524000" y="1003040"/>
            <a:chExt cx="6105985" cy="3137417"/>
          </a:xfrm>
        </p:grpSpPr>
        <p:sp>
          <p:nvSpPr>
            <p:cNvPr id="7" name="Полилиния 6"/>
            <p:cNvSpPr/>
            <p:nvPr/>
          </p:nvSpPr>
          <p:spPr>
            <a:xfrm>
              <a:off x="2698699" y="2952632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rgbClr val="016350"/>
                  </a:solidFill>
                  <a:latin typeface="Candara" panose="020E0502030303020204" pitchFamily="34" charset="0"/>
                </a:rPr>
                <a:t>Доходы бюджета </a:t>
              </a:r>
              <a:r>
                <a:rPr lang="ru-RU" sz="1000" dirty="0">
                  <a:solidFill>
                    <a:srgbClr val="016350"/>
                  </a:solidFill>
                  <a:latin typeface="Candara" panose="020E0502030303020204" pitchFamily="34" charset="0"/>
                </a:rPr>
                <a:t>-поступающие в бюджет денежные средства</a:t>
              </a: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1524000" y="230695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872179" y="2297853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87C7D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 smtClean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>
                <a:solidFill>
                  <a:srgbClr val="014F40"/>
                </a:solidFill>
                <a:latin typeface="Candara" panose="020E0502030303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rgbClr val="014F40"/>
                  </a:solidFill>
                  <a:latin typeface="Candara" panose="020E0502030303020204" pitchFamily="34" charset="0"/>
                </a:rPr>
                <a:t>Межбюджетные </a:t>
              </a:r>
              <a:r>
                <a:rPr lang="ru-RU" sz="1000" b="1" kern="1200" dirty="0">
                  <a:solidFill>
                    <a:srgbClr val="014F40"/>
                  </a:solidFill>
                  <a:latin typeface="Candara" panose="020E0502030303020204" pitchFamily="34" charset="0"/>
                </a:rPr>
                <a:t>трансферты </a:t>
              </a:r>
              <a:r>
                <a:rPr lang="ru-RU" sz="1000" kern="1200" dirty="0">
                  <a:solidFill>
                    <a:srgbClr val="014F40"/>
                  </a:solidFill>
                  <a:latin typeface="Candara" panose="020E0502030303020204" pitchFamily="34" charset="0"/>
                </a:rPr>
                <a:t>–средства, предоставляемые одним бюджетом бюджетной системы Российской Федерации другому бюджету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5051755" y="2950749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2698699" y="1657820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rgbClr val="C4E6E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014F40"/>
                  </a:solidFill>
                  <a:latin typeface="Candara" panose="020E0502030303020204" pitchFamily="34" charset="0"/>
                  <a:cs typeface="Arial" charset="0"/>
                </a:rPr>
                <a:t>Бюджет</a:t>
              </a:r>
              <a:r>
                <a:rPr lang="ru-RU" sz="900" b="1" dirty="0">
                  <a:solidFill>
                    <a:srgbClr val="014F40"/>
                  </a:solidFill>
                  <a:latin typeface="Candara" panose="020E0502030303020204" pitchFamily="34" charset="0"/>
                  <a:cs typeface="Arial" charset="0"/>
                </a:rPr>
  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  </a: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6246193" y="1003040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051755" y="1655938"/>
              <a:ext cx="1383792" cy="1187825"/>
            </a:xfrm>
            <a:custGeom>
              <a:avLst/>
              <a:gdLst>
                <a:gd name="connsiteX0" fmla="*/ 0 w 1383792"/>
                <a:gd name="connsiteY0" fmla="*/ 593913 h 1187825"/>
                <a:gd name="connsiteX1" fmla="*/ 296956 w 1383792"/>
                <a:gd name="connsiteY1" fmla="*/ 0 h 1187825"/>
                <a:gd name="connsiteX2" fmla="*/ 1086836 w 1383792"/>
                <a:gd name="connsiteY2" fmla="*/ 0 h 1187825"/>
                <a:gd name="connsiteX3" fmla="*/ 1383792 w 1383792"/>
                <a:gd name="connsiteY3" fmla="*/ 593913 h 1187825"/>
                <a:gd name="connsiteX4" fmla="*/ 1086836 w 1383792"/>
                <a:gd name="connsiteY4" fmla="*/ 1187825 h 1187825"/>
                <a:gd name="connsiteX5" fmla="*/ 296956 w 1383792"/>
                <a:gd name="connsiteY5" fmla="*/ 1187825 h 1187825"/>
                <a:gd name="connsiteX6" fmla="*/ 0 w 1383792"/>
                <a:gd name="connsiteY6" fmla="*/ 593913 h 118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92" h="1187825">
                  <a:moveTo>
                    <a:pt x="0" y="593913"/>
                  </a:moveTo>
                  <a:lnTo>
                    <a:pt x="296956" y="0"/>
                  </a:lnTo>
                  <a:lnTo>
                    <a:pt x="1086836" y="0"/>
                  </a:lnTo>
                  <a:lnTo>
                    <a:pt x="1383792" y="593913"/>
                  </a:lnTo>
                  <a:lnTo>
                    <a:pt x="1086836" y="1187825"/>
                  </a:lnTo>
                  <a:lnTo>
                    <a:pt x="296956" y="1187825"/>
                  </a:lnTo>
                  <a:lnTo>
                    <a:pt x="0" y="59391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01" tIns="214433" rIns="214301" bIns="21443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>
                <a:solidFill>
                  <a:schemeClr val="bg1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  Межбюджетные </a:t>
              </a:r>
              <a:r>
                <a:rPr lang="ru-RU" sz="900" b="1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отношения –</a:t>
              </a:r>
              <a:r>
                <a:rPr lang="ru-RU" sz="900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взаимоотношения между публично-правовыми образованиями по вопросам регулирования бюджетных правоотношений, организации и осуществления </a:t>
              </a:r>
              <a:r>
                <a:rPr lang="ru-RU" sz="900" dirty="0" smtClean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  бюджетного </a:t>
              </a:r>
              <a:r>
                <a:rPr lang="ru-RU" sz="900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rPr>
                <a:t>процесса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6228182" y="2283723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Прямоугольник 2"/>
          <p:cNvSpPr/>
          <p:nvPr/>
        </p:nvSpPr>
        <p:spPr>
          <a:xfrm>
            <a:off x="447820" y="2846315"/>
            <a:ext cx="1608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Расходы бюджета </a:t>
            </a:r>
            <a:r>
              <a:rPr lang="ru-RU" sz="1100" b="1" dirty="0">
                <a:solidFill>
                  <a:srgbClr val="01A183"/>
                </a:solidFill>
                <a:latin typeface="Candara" panose="020E0502030303020204" pitchFamily="34" charset="0"/>
              </a:rPr>
              <a:t>-выплачиваемые из бюджета денежные средства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5085" y="3714926"/>
            <a:ext cx="1909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16350"/>
                </a:solidFill>
                <a:latin typeface="Candara" panose="020E0502030303020204" pitchFamily="34" charset="0"/>
              </a:rPr>
              <a:t>Дефицит бюджета </a:t>
            </a: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-</a:t>
            </a:r>
          </a:p>
          <a:p>
            <a:pPr algn="ctr">
              <a:defRPr/>
            </a:pPr>
            <a:r>
              <a:rPr lang="ru-RU" sz="1100" dirty="0">
                <a:solidFill>
                  <a:srgbClr val="016350"/>
                </a:solidFill>
                <a:latin typeface="Candara" panose="020E0502030303020204" pitchFamily="34" charset="0"/>
              </a:rPr>
              <a:t>превышение расходов бюджета над его </a:t>
            </a:r>
            <a:r>
              <a:rPr lang="ru-RU" sz="11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 доходами</a:t>
            </a:r>
            <a:endParaRPr lang="ru-RU" sz="1100" dirty="0">
              <a:solidFill>
                <a:srgbClr val="01635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0725" y="2846315"/>
            <a:ext cx="1884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Профицит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бюджета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5782" y="741041"/>
            <a:ext cx="1784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b="1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Граждане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– </a:t>
            </a:r>
            <a:endParaRPr lang="ru-RU" sz="800" dirty="0" smtClean="0">
              <a:solidFill>
                <a:srgbClr val="FFFF99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как налогоплательщики,</a:t>
            </a: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</a:t>
            </a:r>
            <a:endParaRPr lang="ru-RU" sz="800" dirty="0" smtClean="0">
              <a:solidFill>
                <a:srgbClr val="FFFF99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общества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в целом, так и для </a:t>
            </a:r>
            <a:endParaRPr lang="ru-RU" sz="800" dirty="0" smtClean="0">
              <a:solidFill>
                <a:srgbClr val="FFFF99"/>
              </a:solidFill>
              <a:latin typeface="Candara" panose="020E050203030302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800" dirty="0" smtClean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каждой </a:t>
            </a:r>
            <a:r>
              <a:rPr lang="ru-RU" sz="800" dirty="0">
                <a:solidFill>
                  <a:srgbClr val="FFFF99"/>
                </a:solidFill>
                <a:latin typeface="Candara" panose="020E0502030303020204" pitchFamily="34" charset="0"/>
                <a:cs typeface="Arial" charset="0"/>
              </a:rPr>
              <a:t>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116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31022"/>
            <a:ext cx="8208912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Основные показатели социально-экономического развития</a:t>
            </a:r>
            <a:endParaRPr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79412"/>
              </p:ext>
            </p:extLst>
          </p:nvPr>
        </p:nvGraphicFramePr>
        <p:xfrm>
          <a:off x="323529" y="771549"/>
          <a:ext cx="8511104" cy="4164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12411"/>
                <a:gridCol w="790681"/>
                <a:gridCol w="819290"/>
                <a:gridCol w="834897"/>
                <a:gridCol w="879112"/>
                <a:gridCol w="908606"/>
                <a:gridCol w="866107"/>
              </a:tblGrid>
              <a:tr h="122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Единицы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Прогноз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Прогноз</a:t>
                      </a:r>
                      <a:endParaRPr lang="ru-RU" sz="800" dirty="0"/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2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36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10 881,6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11 007,3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11 131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11 256,3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11 382,8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Инвестиции </a:t>
                      </a:r>
                      <a:r>
                        <a:rPr lang="ru-RU" sz="800" u="none" strike="noStrike" dirty="0">
                          <a:effectLst/>
                        </a:rPr>
                        <a:t>в основной капитал за счет всех источников финансирования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12 881,89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13 320,50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13 707,70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14 109,20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14517,3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потребительских цен в среднем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8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69 728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79 979,1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86 588,1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93 473,7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100 809,7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4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млрд.руб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1 744,9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1 812,9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1 896,2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1 975,8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2 062,7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платных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Среднегодовая численность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45 816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47 312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48 398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49 572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50 868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Естественный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Миграционный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1 207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548640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задачи и приоритеты бюджетной политики</a:t>
            </a:r>
            <a:endParaRPr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5686"/>
            <a:ext cx="8496944" cy="288032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Реализация Указов и поручений Президента РФ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Исполнение поручений Губернатора Московской области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Исполнение поручений Главы городского округа Котельники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Открытость и прозрачность бюджетных данных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Планирование расходов в рамках муниципальных программ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Повышение эффективности бюджетных расходов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Обеспечение в приоритетном порядке социально-значимых расходов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23528" y="61689"/>
            <a:ext cx="7571184" cy="1419722"/>
          </a:xfrm>
        </p:spPr>
        <p:txBody>
          <a:bodyPr/>
          <a:lstStyle/>
          <a:p>
            <a:r>
              <a:rPr lang="ru-RU" dirty="0" smtClean="0"/>
              <a:t>Основные параметры бюджета </a:t>
            </a:r>
            <a:r>
              <a:rPr lang="ru-RU" sz="2800" dirty="0" err="1" smtClean="0"/>
              <a:t>млн.руб</a:t>
            </a:r>
            <a:endParaRPr lang="ru-RU" sz="2800" dirty="0"/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323528" y="771550"/>
            <a:ext cx="6624736" cy="102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ятиугольник 8"/>
          <p:cNvSpPr/>
          <p:nvPr/>
        </p:nvSpPr>
        <p:spPr>
          <a:xfrm>
            <a:off x="899592" y="2073080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ДОХОДЫ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899592" y="2827747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РАСХОДЫ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084822" y="2073080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1 649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084822" y="2835550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1 695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7541348" y="2073080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1 749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541347" y="2823617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1 844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628297" y="2073080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1 702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628297" y="2835550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797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6622" y="1550618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2020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3147" y="1550618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9673" y="1550618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3131840" y="2063675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1 575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131840" y="2826145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1 630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899592" y="3582413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ДЕФИЦИТ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084822" y="3582413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46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571031" y="3573008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628297" y="3582413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3131840" y="3573008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-54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899592" y="4329070"/>
            <a:ext cx="1747831" cy="580513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Муниципальный долг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6084822" y="4329070"/>
            <a:ext cx="1223481" cy="58051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13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7541348" y="4319665"/>
            <a:ext cx="1223481" cy="580513"/>
          </a:xfrm>
          <a:prstGeom prst="hexagon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182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4628297" y="4329070"/>
            <a:ext cx="1223481" cy="580513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3131840" y="4319665"/>
            <a:ext cx="1223481" cy="5805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6128" y="1550617"/>
            <a:ext cx="87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2023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8421"/>
            <a:ext cx="684076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2021 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11378255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8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51470"/>
            <a:ext cx="8280920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79485"/>
              </p:ext>
            </p:extLst>
          </p:nvPr>
        </p:nvGraphicFramePr>
        <p:xfrm>
          <a:off x="323528" y="555526"/>
          <a:ext cx="8496944" cy="4416641"/>
        </p:xfrm>
        <a:graphic>
          <a:graphicData uri="http://schemas.openxmlformats.org/drawingml/2006/table">
            <a:tbl>
              <a:tblPr>
                <a:tableStyleId>{61139746-484A-4F92-B0BD-B6926064FB0F}</a:tableStyleId>
              </a:tblPr>
              <a:tblGrid>
                <a:gridCol w="2969806"/>
                <a:gridCol w="1411185"/>
                <a:gridCol w="1397142"/>
                <a:gridCol w="1405920"/>
                <a:gridCol w="1312891"/>
              </a:tblGrid>
              <a:tr h="148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Наименование доходов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Отчетный </a:t>
                      </a:r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Текущий </a:t>
                      </a:r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362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276,2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327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845,0</a:t>
                      </a:r>
                      <a:endParaRPr lang="ru-RU" sz="8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331 381,4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341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089,8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Акцизы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3 683,0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8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ru-RU" sz="800" b="1" i="0" u="none" strike="noStrike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627,2</a:t>
                      </a:r>
                      <a:endParaRPr lang="ru-RU" sz="800" b="1" i="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800" b="1" i="0" u="none" strike="noStrike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3 630,5</a:t>
                      </a:r>
                      <a:endParaRPr lang="ru-RU" sz="800" b="1" i="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700,5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 совокупный доход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178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923,5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167 578,0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170 071,2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174 651,8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упрощенной </a:t>
                      </a:r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системы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налогообложения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142</a:t>
                      </a:r>
                      <a:r>
                        <a:rPr lang="ru-RU" sz="8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508,6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135 420,5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137 630,2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142 110,8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Единый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 на вмененный доход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104,0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591,0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591,0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591,0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311,0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4 566,5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4 850,0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4 950,0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имущество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368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815,1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360 728,8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365 467,5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374 359,5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Налог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имущество физических лиц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068,0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31 172,4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31 320,0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8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489,0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Земельный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налог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329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747,1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329 556,4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334 147,5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342 870,5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Государственная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2 891,6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3 082,5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080,0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080,0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от использования имущества, находящегося в муниципальной собственности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161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044,9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171 324,1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171 150,0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173 110,0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Арендная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плата за землю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148</a:t>
                      </a:r>
                      <a:r>
                        <a:rPr lang="ru-RU" sz="8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039,6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149 200,1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149</a:t>
                      </a:r>
                      <a:r>
                        <a:rPr lang="ru-RU" sz="8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200</a:t>
                      </a:r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151 160,0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Аренда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имущества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885,1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</a:t>
                      </a:r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Прочие </a:t>
                      </a: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доходы от использования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120,3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r>
                        <a:rPr lang="ru-RU" sz="8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604,0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r>
                        <a:rPr lang="ru-RU" sz="8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600,0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15 600,0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от продажи земли и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имущества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207,0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2 200,0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Платежи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при пользовании природными ресурсами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128,6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244,0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Штрафы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санкции, возмещение ущерба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519,6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430,4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1 430,4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1 430,4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Прочие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994,9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1 980,0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1 980,0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1 980,0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Итого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собственных доходов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1 100 506,6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1 040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040,0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050</a:t>
                      </a:r>
                      <a:r>
                        <a:rPr lang="ru-RU" sz="800" b="1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655,0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075 866,0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Безвозмездные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поступления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541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582,7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661 498,4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598 166,0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672 912,8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ИТОГО  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8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642 089,3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701 538,4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1 648 821,0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1 748 778,8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828092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Основные источники собственных </a:t>
            </a:r>
            <a:br>
              <a:rPr lang="ru-RU" sz="2800" dirty="0" smtClean="0"/>
            </a:br>
            <a:r>
              <a:rPr lang="ru-RU" sz="2800" dirty="0" smtClean="0"/>
              <a:t>доходов бюджета 2021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2377581"/>
              </p:ext>
            </p:extLst>
          </p:nvPr>
        </p:nvGraphicFramePr>
        <p:xfrm>
          <a:off x="179512" y="915566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5652120" y="2067694"/>
            <a:ext cx="2016224" cy="20162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28449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Slab" panose="020B0604020202020204" charset="0"/>
              </a:rPr>
              <a:t>1 040,0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79512" y="-36576"/>
            <a:ext cx="8280920" cy="144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/>
              <a:t>Удельный об</a:t>
            </a:r>
            <a:r>
              <a:rPr lang="ru-RU" sz="3000" dirty="0" smtClean="0"/>
              <a:t>ъ</a:t>
            </a:r>
            <a:r>
              <a:rPr lang="ru-RU" sz="2600" dirty="0" smtClean="0"/>
              <a:t>ем налоговых и неналоговых доходов бюджета на душу населения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78279"/>
              </p:ext>
            </p:extLst>
          </p:nvPr>
        </p:nvGraphicFramePr>
        <p:xfrm>
          <a:off x="3131840" y="1851670"/>
          <a:ext cx="5688632" cy="29523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22158"/>
                <a:gridCol w="1422158"/>
                <a:gridCol w="1422158"/>
                <a:gridCol w="142215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49 023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1 040 040,0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21,22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314 850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4 967 494,0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15,78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59 150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1 050 569,3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17,76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56 257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1 030 041,0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ndara" panose="020E0502030303020204" pitchFamily="34" charset="0"/>
                        </a:rPr>
                        <a:t>18,31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2" y="2139702"/>
            <a:ext cx="264116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morris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1591</Words>
  <Application>Microsoft Office PowerPoint</Application>
  <PresentationFormat>Экран (16:9)</PresentationFormat>
  <Paragraphs>491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Candara</vt:lpstr>
      <vt:lpstr>Arial Black</vt:lpstr>
      <vt:lpstr>Roboto Slab</vt:lpstr>
      <vt:lpstr>Aharoni</vt:lpstr>
      <vt:lpstr>Chivo</vt:lpstr>
      <vt:lpstr>Times New Roman</vt:lpstr>
      <vt:lpstr>Calibri</vt:lpstr>
      <vt:lpstr>Macmorris template</vt:lpstr>
      <vt:lpstr>Бюджет 2021 и плановый период 2022 - 2023</vt:lpstr>
      <vt:lpstr>Основные понятия</vt:lpstr>
      <vt:lpstr>Основные показатели социально-экономического развития</vt:lpstr>
      <vt:lpstr>Основные задачи и приоритеты бюджетной политики</vt:lpstr>
      <vt:lpstr>Основные параметры бюджета млн.руб</vt:lpstr>
      <vt:lpstr>Структура доходов бюджета 2021 </vt:lpstr>
      <vt:lpstr>Структура доходов бюджета тыс.руб.</vt:lpstr>
      <vt:lpstr>Основные источники собственных  доходов бюджета 2021</vt:lpstr>
      <vt:lpstr>Удельный объем налоговых и неналоговых доходов бюджета на душу населения тыс.руб.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 </vt:lpstr>
      <vt:lpstr>Структура расходов бюджета</vt:lpstr>
      <vt:lpstr>Расходы бюджета в разрезе муниципальных программ</vt:lpstr>
      <vt:lpstr>Презентация PowerPoint</vt:lpstr>
      <vt:lpstr>Федеральные проекты реализуемые на территории города  Котельники</vt:lpstr>
      <vt:lpstr>Другие общественно значимые проекты, реализуемые на территории  города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2020 и плановый период 2021 - 2022</dc:title>
  <dc:creator>Лидовская Ю.С.</dc:creator>
  <cp:lastModifiedBy>Лидовская Ю.С.</cp:lastModifiedBy>
  <cp:revision>134</cp:revision>
  <cp:lastPrinted>2021-04-12T11:35:07Z</cp:lastPrinted>
  <dcterms:modified xsi:type="dcterms:W3CDTF">2021-04-12T14:23:09Z</dcterms:modified>
</cp:coreProperties>
</file>